
<file path=[Content_Types].xml><?xml version="1.0" encoding="utf-8"?>
<ns0:Types xmlns:ns0="http://schemas.openxmlformats.org/package/2006/content-types">
  <ns0:Default Extension="xml" ContentType="application/xml"/>
  <ns0:Default Extension="rels" ContentType="application/vnd.openxmlformats-package.relationships+xml"/>
  <ns0:Default Extension="jpeg" ContentType="image/jpeg"/>
  <ns0:Default Extension="jpg" ContentType="image/jpg"/>
  <ns0:Default Extension="svg" ContentType="image/svg+xml"/>
  <ns0:Default Extension="png" ContentType="image/png"/>
  <ns0:Default Extension="gif" ContentType="image/gif"/>
  <ns0:Default Extension="m4v" ContentType="video/mp4"/>
  <ns0:Default Extension="mp4" ContentType="video/mp4"/>
  <ns0:Default Extension="vml" ContentType="application/vnd.openxmlformats-officedocument.vmlDrawing"/>
  <ns0:Default Extension="xlsx" ContentType="application/vnd.openxmlformats-officedocument.spreadsheetml.sheet"/>
  <ns0:Override PartName="/ppt/presentation.xml" ContentType="application/vnd.openxmlformats-officedocument.presentationml.presentation.main+xml"/>
  <ns0:Override PartName="/ppt/notesMasters/notesMaster1.xml" ContentType="application/vnd.openxmlformats-officedocument.presentationml.notesMaster+xml"/>
  <ns0:Override PartName="/ppt/slideMasters/slideMaster1.xml" ContentType="application/vnd.openxmlformats-officedocument.presentationml.slideMaster+xml"/>
  <ns0:Override PartName="/ppt/slides/slide1.xml" ContentType="application/vnd.openxmlformats-officedocument.presentationml.slide+xml"/>
  <ns0:Override PartName="/ppt/slideMasters/slideMaster2.xml" ContentType="application/vnd.openxmlformats-officedocument.presentationml.slideMaster+xml"/>
  <ns0:Override PartName="/ppt/slides/slide2.xml" ContentType="application/vnd.openxmlformats-officedocument.presentationml.slide+xml"/>
  <ns0:Override PartName="/ppt/slideMasters/slideMaster3.xml" ContentType="application/vnd.openxmlformats-officedocument.presentationml.slideMaster+xml"/>
  <ns0:Override PartName="/ppt/slides/slide3.xml" ContentType="application/vnd.openxmlformats-officedocument.presentationml.slide+xml"/>
  <ns0:Override PartName="/ppt/slideMasters/slideMaster4.xml" ContentType="application/vnd.openxmlformats-officedocument.presentationml.slideMaster+xml"/>
  <ns0:Override PartName="/ppt/slides/slide4.xml" ContentType="application/vnd.openxmlformats-officedocument.presentationml.slide+xml"/>
  <ns0:Override PartName="/ppt/slideMasters/slideMaster5.xml" ContentType="application/vnd.openxmlformats-officedocument.presentationml.slideMaster+xml"/>
  <ns0:Override PartName="/ppt/slides/slide5.xml" ContentType="application/vnd.openxmlformats-officedocument.presentationml.slide+xml"/>
  <ns0:Override PartName="/ppt/slideMasters/slideMaster6.xml" ContentType="application/vnd.openxmlformats-officedocument.presentationml.slideMaster+xml"/>
  <ns0:Override PartName="/ppt/slides/slide6.xml" ContentType="application/vnd.openxmlformats-officedocument.presentationml.slide+xml"/>
  <ns0:Override PartName="/ppt/slideMasters/slideMaster7.xml" ContentType="application/vnd.openxmlformats-officedocument.presentationml.slideMaster+xml"/>
  <ns0:Override PartName="/ppt/slides/slide7.xml" ContentType="application/vnd.openxmlformats-officedocument.presentationml.slide+xml"/>
  <ns0:Override PartName="/ppt/slideMasters/slideMaster8.xml" ContentType="application/vnd.openxmlformats-officedocument.presentationml.slideMaster+xml"/>
  <ns0:Override PartName="/ppt/slides/slide8.xml" ContentType="application/vnd.openxmlformats-officedocument.presentationml.slide+xml"/>
  <ns0:Override PartName="/ppt/slideMasters/slideMaster9.xml" ContentType="application/vnd.openxmlformats-officedocument.presentationml.slideMaster+xml"/>
  <ns0:Override PartName="/ppt/slides/slide9.xml" ContentType="application/vnd.openxmlformats-officedocument.presentationml.slide+xml"/>
  <ns0:Override PartName="/ppt/slideMasters/slideMaster10.xml" ContentType="application/vnd.openxmlformats-officedocument.presentationml.slideMaster+xml"/>
  <ns0:Override PartName="/ppt/slides/slide10.xml" ContentType="application/vnd.openxmlformats-officedocument.presentationml.slide+xml"/>
  <ns0:Override PartName="/ppt/slideMasters/slideMaster11.xml" ContentType="application/vnd.openxmlformats-officedocument.presentationml.slideMaster+xml"/>
  <ns0:Override PartName="/ppt/slides/slide11.xml" ContentType="application/vnd.openxmlformats-officedocument.presentationml.slide+xml"/>
  <ns0:Override PartName="/ppt/slideMasters/slideMaster12.xml" ContentType="application/vnd.openxmlformats-officedocument.presentationml.slideMaster+xml"/>
  <ns0:Override PartName="/ppt/slides/slide12.xml" ContentType="application/vnd.openxmlformats-officedocument.presentationml.slide+xml"/>
  <ns0:Override PartName="/ppt/slideMasters/slideMaster13.xml" ContentType="application/vnd.openxmlformats-officedocument.presentationml.slideMaster+xml"/>
  <ns0:Override PartName="/ppt/slides/slide13.xml" ContentType="application/vnd.openxmlformats-officedocument.presentationml.slide+xml"/>
  <ns0:Override PartName="/ppt/slideMasters/slideMaster14.xml" ContentType="application/vnd.openxmlformats-officedocument.presentationml.slideMaster+xml"/>
  <ns0:Override PartName="/ppt/slides/slide14.xml" ContentType="application/vnd.openxmlformats-officedocument.presentationml.slide+xml"/>
  <ns0:Override PartName="/ppt/slideMasters/slideMaster15.xml" ContentType="application/vnd.openxmlformats-officedocument.presentationml.slideMaster+xml"/>
  <ns0:Override PartName="/ppt/slides/slide15.xml" ContentType="application/vnd.openxmlformats-officedocument.presentationml.slide+xml"/>
  <ns0:Override PartName="/ppt/slideMasters/slideMaster16.xml" ContentType="application/vnd.openxmlformats-officedocument.presentationml.slideMaster+xml"/>
  <ns0:Override PartName="/ppt/slides/slide16.xml" ContentType="application/vnd.openxmlformats-officedocument.presentationml.slide+xml"/>
  <ns0:Override PartName="/ppt/slideMasters/slideMaster17.xml" ContentType="application/vnd.openxmlformats-officedocument.presentationml.slideMaster+xml"/>
  <ns0:Override PartName="/ppt/slides/slide17.xml" ContentType="application/vnd.openxmlformats-officedocument.presentationml.slide+xml"/>
  <ns0:Override PartName="/ppt/slideMasters/slideMaster18.xml" ContentType="application/vnd.openxmlformats-officedocument.presentationml.slideMaster+xml"/>
  <ns0:Override PartName="/ppt/slides/slide18.xml" ContentType="application/vnd.openxmlformats-officedocument.presentationml.slide+xml"/>
  <ns0:Override PartName="/ppt/slideMasters/slideMaster19.xml" ContentType="application/vnd.openxmlformats-officedocument.presentationml.slideMaster+xml"/>
  <ns0:Override PartName="/ppt/slides/slide19.xml" ContentType="application/vnd.openxmlformats-officedocument.presentationml.slide+xml"/>
  <ns0:Override PartName="/ppt/slideMasters/slideMaster20.xml" ContentType="application/vnd.openxmlformats-officedocument.presentationml.slideMaster+xml"/>
  <ns0:Override PartName="/ppt/slides/slide20.xml" ContentType="application/vnd.openxmlformats-officedocument.presentationml.slide+xml"/>
  <ns0:Override PartName="/ppt/slideMasters/slideMaster21.xml" ContentType="application/vnd.openxmlformats-officedocument.presentationml.slideMaster+xml"/>
  <ns0:Override PartName="/ppt/slides/slide21.xml" ContentType="application/vnd.openxmlformats-officedocument.presentationml.slide+xml"/>
  <ns0:Override PartName="/ppt/slideMasters/slideMaster22.xml" ContentType="application/vnd.openxmlformats-officedocument.presentationml.slideMaster+xml"/>
  <ns0:Override PartName="/ppt/slides/slide22.xml" ContentType="application/vnd.openxmlformats-officedocument.presentationml.slide+xml"/>
  <ns0:Override PartName="/ppt/slideMasters/slideMaster23.xml" ContentType="application/vnd.openxmlformats-officedocument.presentationml.slideMaster+xml"/>
  <ns0:Override PartName="/ppt/slides/slide23.xml" ContentType="application/vnd.openxmlformats-officedocument.presentationml.slide+xml"/>
  <ns0:Override PartName="/ppt/slideMasters/slideMaster24.xml" ContentType="application/vnd.openxmlformats-officedocument.presentationml.slideMaster+xml"/>
  <ns0:Override PartName="/ppt/slides/slide24.xml" ContentType="application/vnd.openxmlformats-officedocument.presentationml.slide+xml"/>
  <ns0:Override PartName="/ppt/slideMasters/slideMaster25.xml" ContentType="application/vnd.openxmlformats-officedocument.presentationml.slideMaster+xml"/>
  <ns0:Override PartName="/ppt/slides/slide25.xml" ContentType="application/vnd.openxmlformats-officedocument.presentationml.slide+xml"/>
  <ns0:Override PartName="/ppt/slideMasters/slideMaster26.xml" ContentType="application/vnd.openxmlformats-officedocument.presentationml.slideMaster+xml"/>
  <ns0:Override PartName="/ppt/slides/slide26.xml" ContentType="application/vnd.openxmlformats-officedocument.presentationml.slide+xml"/>
  <ns0:Override PartName="/ppt/slideMasters/slideMaster27.xml" ContentType="application/vnd.openxmlformats-officedocument.presentationml.slideMaster+xml"/>
  <ns0:Override PartName="/ppt/slides/slide27.xml" ContentType="application/vnd.openxmlformats-officedocument.presentationml.slide+xml"/>
  <ns0:Override PartName="/ppt/slideMasters/slideMaster28.xml" ContentType="application/vnd.openxmlformats-officedocument.presentationml.slideMaster+xml"/>
  <ns0:Override PartName="/ppt/slides/slide28.xml" ContentType="application/vnd.openxmlformats-officedocument.presentationml.slide+xml"/>
  <ns0:Override PartName="/ppt/slideMasters/slideMaster29.xml" ContentType="application/vnd.openxmlformats-officedocument.presentationml.slideMaster+xml"/>
  <ns0:Override PartName="/ppt/slides/slide29.xml" ContentType="application/vnd.openxmlformats-officedocument.presentationml.slide+xml"/>
  <ns0:Override PartName="/ppt/slideMasters/slideMaster30.xml" ContentType="application/vnd.openxmlformats-officedocument.presentationml.slideMaster+xml"/>
  <ns0:Override PartName="/ppt/slides/slide30.xml" ContentType="application/vnd.openxmlformats-officedocument.presentationml.slide+xml"/>
  <ns0:Override PartName="/ppt/slideMasters/slideMaster31.xml" ContentType="application/vnd.openxmlformats-officedocument.presentationml.slideMaster+xml"/>
  <ns0:Override PartName="/ppt/slides/slide31.xml" ContentType="application/vnd.openxmlformats-officedocument.presentationml.slide+xml"/>
  <ns0:Override PartName="/ppt/slideMasters/slideMaster32.xml" ContentType="application/vnd.openxmlformats-officedocument.presentationml.slideMaster+xml"/>
  <ns0:Override PartName="/ppt/slides/slide32.xml" ContentType="application/vnd.openxmlformats-officedocument.presentationml.slide+xml"/>
  <ns0:Override PartName="/ppt/presProps.xml" ContentType="application/vnd.openxmlformats-officedocument.presentationml.presProps+xml"/>
  <ns0:Override PartName="/ppt/viewProps.xml" ContentType="application/vnd.openxmlformats-officedocument.presentationml.viewProps+xml"/>
  <ns0:Override PartName="/ppt/theme/theme1.xml" ContentType="application/vnd.openxmlformats-officedocument.theme+xml"/>
  <ns0:Override PartName="/ppt/tableStyles.xml" ContentType="application/vnd.openxmlformats-officedocument.presentationml.tableStyles+xml"/>
  <ns0:Override PartName="/ppt/slideLayouts/slideLayout1.xml" ContentType="application/vnd.openxmlformats-officedocument.presentationml.slideLayout+xml"/>
  <ns0:Override PartName="/ppt/notesSlides/notesSlide1.xml" ContentType="application/vnd.openxmlformats-officedocument.presentationml.notesSlide+xml"/>
  <ns0:Override PartName="/ppt/notesSlides/notesSlide2.xml" ContentType="application/vnd.openxmlformats-officedocument.presentationml.notesSlide+xml"/>
  <ns0:Override PartName="/ppt/notesSlides/notesSlide3.xml" ContentType="application/vnd.openxmlformats-officedocument.presentationml.notesSlide+xml"/>
  <ns0:Override PartName="/ppt/notesSlides/notesSlide4.xml" ContentType="application/vnd.openxmlformats-officedocument.presentationml.notesSlide+xml"/>
  <ns0:Override PartName="/ppt/notesSlides/notesSlide5.xml" ContentType="application/vnd.openxmlformats-officedocument.presentationml.notesSlide+xml"/>
  <ns0:Override PartName="/ppt/notesSlides/notesSlide6.xml" ContentType="application/vnd.openxmlformats-officedocument.presentationml.notesSlide+xml"/>
  <ns0:Override PartName="/ppt/notesSlides/notesSlide7.xml" ContentType="application/vnd.openxmlformats-officedocument.presentationml.notesSlide+xml"/>
  <ns0:Override PartName="/ppt/notesSlides/notesSlide8.xml" ContentType="application/vnd.openxmlformats-officedocument.presentationml.notesSlide+xml"/>
  <ns0:Override PartName="/ppt/notesSlides/notesSlide9.xml" ContentType="application/vnd.openxmlformats-officedocument.presentationml.notesSlide+xml"/>
  <ns0:Override PartName="/ppt/notesSlides/notesSlide10.xml" ContentType="application/vnd.openxmlformats-officedocument.presentationml.notesSlide+xml"/>
  <ns0:Override PartName="/ppt/notesSlides/notesSlide11.xml" ContentType="application/vnd.openxmlformats-officedocument.presentationml.notesSlide+xml"/>
  <ns0:Override PartName="/ppt/notesSlides/notesSlide12.xml" ContentType="application/vnd.openxmlformats-officedocument.presentationml.notesSlide+xml"/>
  <ns0:Override PartName="/ppt/notesSlides/notesSlide13.xml" ContentType="application/vnd.openxmlformats-officedocument.presentationml.notesSlide+xml"/>
  <ns0:Override PartName="/ppt/notesSlides/notesSlide14.xml" ContentType="application/vnd.openxmlformats-officedocument.presentationml.notesSlide+xml"/>
  <ns0:Override PartName="/ppt/notesSlides/notesSlide15.xml" ContentType="application/vnd.openxmlformats-officedocument.presentationml.notesSlide+xml"/>
  <ns0:Override PartName="/ppt/notesSlides/notesSlide16.xml" ContentType="application/vnd.openxmlformats-officedocument.presentationml.notesSlide+xml"/>
  <ns0:Override PartName="/ppt/notesSlides/notesSlide17.xml" ContentType="application/vnd.openxmlformats-officedocument.presentationml.notesSlide+xml"/>
  <ns0:Override PartName="/ppt/notesSlides/notesSlide18.xml" ContentType="application/vnd.openxmlformats-officedocument.presentationml.notesSlide+xml"/>
  <ns0:Override PartName="/ppt/notesSlides/notesSlide19.xml" ContentType="application/vnd.openxmlformats-officedocument.presentationml.notesSlide+xml"/>
  <ns0:Override PartName="/ppt/notesSlides/notesSlide20.xml" ContentType="application/vnd.openxmlformats-officedocument.presentationml.notesSlide+xml"/>
  <ns0:Override PartName="/ppt/notesSlides/notesSlide21.xml" ContentType="application/vnd.openxmlformats-officedocument.presentationml.notesSlide+xml"/>
  <ns0:Override PartName="/ppt/notesSlides/notesSlide22.xml" ContentType="application/vnd.openxmlformats-officedocument.presentationml.notesSlide+xml"/>
  <ns0:Override PartName="/ppt/notesSlides/notesSlide23.xml" ContentType="application/vnd.openxmlformats-officedocument.presentationml.notesSlide+xml"/>
  <ns0:Override PartName="/ppt/notesSlides/notesSlide24.xml" ContentType="application/vnd.openxmlformats-officedocument.presentationml.notesSlide+xml"/>
  <ns0:Override PartName="/ppt/notesSlides/notesSlide25.xml" ContentType="application/vnd.openxmlformats-officedocument.presentationml.notesSlide+xml"/>
  <ns0:Override PartName="/ppt/notesSlides/notesSlide26.xml" ContentType="application/vnd.openxmlformats-officedocument.presentationml.notesSlide+xml"/>
  <ns0:Override PartName="/ppt/notesSlides/notesSlide27.xml" ContentType="application/vnd.openxmlformats-officedocument.presentationml.notesSlide+xml"/>
  <ns0:Override PartName="/ppt/notesSlides/notesSlide28.xml" ContentType="application/vnd.openxmlformats-officedocument.presentationml.notesSlide+xml"/>
  <ns0:Override PartName="/ppt/notesSlides/notesSlide29.xml" ContentType="application/vnd.openxmlformats-officedocument.presentationml.notesSlide+xml"/>
  <ns0:Override PartName="/ppt/notesSlides/notesSlide30.xml" ContentType="application/vnd.openxmlformats-officedocument.presentationml.notesSlide+xml"/>
  <ns0:Override PartName="/ppt/notesSlides/notesSlide31.xml" ContentType="application/vnd.openxmlformats-officedocument.presentationml.notesSlide+xml"/>
  <ns0:Override PartName="/ppt/notesSlides/notesSlide32.xml" ContentType="application/vnd.openxmlformats-officedocument.presentationml.notesSlide+xml"/>
  <ns0:Override PartName="/docProps/core.xml" ContentType="application/vnd.openxmlformats-package.core-properties+xml"/>
  <ns0:Override PartName="/docProps/app.xml" ContentType="application/vnd.openxmlformats-officedocument.extended-properties+xml"/>
  <ns0:Override PartName="/docProps/custom.xml" ContentType="application/vnd.openxmlformats-officedocument.custom-properties+xml"/>
</ns0: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2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e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e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e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e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image" Target="../media/image-2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e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e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166813"/>
            <a:ext cx="80010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MOOC课程管理平台系统调研与需求说明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576513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4269581" y="3309938"/>
            <a:ext cx="604838" cy="114300"/>
          </a:xfrm>
          <a:prstGeom prst="rect">
            <a:avLst/>
          </a:prstGeom>
          <a:solidFill>
            <a:srgbClr val="2AA3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757613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汇报人 19230217阳泽宇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435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3608" r="3608" t="0" b="0"/>
          <a:stretch/>
        </p:blipFill>
        <p:spPr>
          <a:xfrm>
            <a:off x="0" y="0"/>
            <a:ext cx="9144000" cy="55435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功能趋同背景下，用户体验、营销支持与数据分析成为竞争关键，SaaS模式因快速部署与高性价比占据主流市场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524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95450" y="3448050"/>
            <a:ext cx="10763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教育科技格局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819525" y="197167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功能趋同化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086350" y="1866900"/>
            <a:ext cx="2571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课程管理功能普遍覆盖，各平台差异缩小。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5086350" y="2114550"/>
            <a:ext cx="2571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直播录播能力标准化，难以形成技术壁垒。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3819525" y="25622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体验为核心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086350" y="245745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交互流畅性成为用户选择的关键因素。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086350" y="270510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多端同步与界面友好度影响用户留存率。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3819525" y="3152775"/>
            <a:ext cx="952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运营分层明显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5191125" y="3048000"/>
            <a:ext cx="2571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头部平台通过数据看板实现精细化运营。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5191125" y="3295650"/>
            <a:ext cx="2571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集成化营销工具拉大机构间转化效率差距。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3819525" y="3743325"/>
            <a:ext cx="10096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SaaS主导趋势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5248275" y="363855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低门槛和快部署推动中小型机构广泛采用。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5248275" y="3886200"/>
            <a:ext cx="2705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免运维特性降低技术成本，提升市场渗透率。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3819525" y="4333875"/>
            <a:ext cx="952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用户重心转移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5191125" y="422910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从功能有无转向使用过程中的整体感受。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191125" y="447675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用户体验直接影响品牌忠诚与续费决策。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3819525" y="4924425"/>
            <a:ext cx="952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技术赋能差异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5191125" y="481965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数据驱动运营使领先平台获客效率更高。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5191125" y="5067300"/>
            <a:ext cx="2438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智能化工具加剧市场竞争的不均衡格局。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平台核心功能体系拆解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292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315" r="4315" t="0" b="0"/>
          <a:stretch/>
        </p:blipFill>
        <p:spPr>
          <a:xfrm>
            <a:off x="0" y="0"/>
            <a:ext cx="9144000" cy="5629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构建涵盖课程创建、多场景直播录播、智能题库与学情报告的完整教学闭环，支撑多样化教学形态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609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6888" y="19145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1085850" y="230505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课程上传支持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1085850" y="2595563"/>
            <a:ext cx="1628775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支持多格式课程内容上传，适应不同教学资源类型。灵活编排章节结构，便于内容组织与管理。满足多样化教学架构需求。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48062" y="19145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2867025" y="230505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章节灵活编排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867025" y="2595563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可自由调整课程章节顺序与层级。支持模块化内容设计。提升课程结构清晰度与学习路径合理性。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329238" y="19145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648200" y="230505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课程试听功能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648200" y="2595563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提供课程部分内容试听。增强学员购买决策信心。提高课程转化率与用户参与度。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10413" y="1914525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6429375" y="2305050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标签分类管理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429375" y="2595563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通过标签对课程进行分类管理。便于用户快速检索与定位课程。支持多维度标签设置。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7110413" y="38052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6429375" y="41957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权限精细控制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429375" y="4486275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支持按角色配置访问与操作权限。保障课程内容安全。实现教学资源分级管理。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329238" y="38052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500" dirty="0"/>
          </a:p>
        </p:txBody>
      </p:sp>
      <p:sp>
        <p:nvSpPr>
          <p:cNvPr id="23" name="Text 19"/>
          <p:cNvSpPr/>
          <p:nvPr/>
        </p:nvSpPr>
        <p:spPr>
          <a:xfrm>
            <a:off x="4648200" y="41957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付费套餐配置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4648200" y="4486275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可设置多种付费模式与套餐组合。支持灵活定价策略。满足不同用户群体消费需求。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48062" y="38052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2867025" y="41957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教学场景覆盖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2867025" y="4486275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全面支持1v1、小班课、大班课等教学形式。适配多种授课需求。提升平台适用性与扩展性。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1766888" y="3805238"/>
            <a:ext cx="26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500" dirty="0"/>
          </a:p>
        </p:txBody>
      </p:sp>
      <p:sp>
        <p:nvSpPr>
          <p:cNvPr id="29" name="Text 25"/>
          <p:cNvSpPr/>
          <p:nvPr/>
        </p:nvSpPr>
        <p:spPr>
          <a:xfrm>
            <a:off x="1085850" y="4195763"/>
            <a:ext cx="162877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互动教学工具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1085850" y="4486275"/>
            <a:ext cx="162877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集成连麦互动、电子白板与屏幕共享功能。增强实时课堂互动性。提升教学效果与学员参与感。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强化运营赋能：通过标签化学员管理、积分勋章体系与拼团砍价等裂变工具，提升用户粘性与转化效率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23717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03371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学员分层管理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3286125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基于学习行为与消费能力构建标签体系，实现精准的学员分层，提升管理效率。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07645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成长激励体系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2328863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结合积分商城、勋章与任务奖励，激发学员参与积极性，提高活跃度与课程完成率。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86488" y="218122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社交裂变获客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86488" y="243363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通过拼团、砍价、秒杀等活动形式，降低获客成本，扩大用户传播范围。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292893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微信生态闭环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3181350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打通公众号、小程序与企业微信，实现用户沉淀、高效触达和佣金提现的全流程闭环。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打造数据驱动决策机制：集成销量、退费率、教师评分等多维看板，支持转化漏斗分析与ROI预测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847850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多维数据看板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集成课程销量、退费率、教师评分等核心指标，实时可视化展示运营健康度。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486025" y="1847850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转化漏斗分析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追踪用户从访问到付费的全流程行为，精准定位流失环节并优化转化路径。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1847850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ROI智能预测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基于历史营销数据与用户行为模型，动态预测活动投入产出比，辅助决策。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657975" y="1847850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数据驱动运营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通过自动化报表与预警机制，赋能机构实现精细化运营与科学资源配置。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分角色用户需求与使用场景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教师关注高效备课、实时互动与精准学情反馈，需简化课程发布与测评设计流程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高效备课支持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6479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提供多格式内容上传与智能章节编排，一键发布课程，减少重复操作，提升课程创建效率。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便捷教学互动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6479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集成直播连麦、电子白板与弹幕问答，支持多种授课模式，增强课堂实时互动体验。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精准学情反馈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64795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自动生成知识点掌握率、错题统计与学习进度报告，帮助教师动态调整教学策略。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6292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4315" r="4315" t="0" b="0"/>
          <a:stretch/>
        </p:blipFill>
        <p:spPr>
          <a:xfrm>
            <a:off x="0" y="0"/>
            <a:ext cx="9144000" cy="5629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学员追求灵活学习、进度同步与个性化推荐，强调移动端体验与AI辅助答疑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6099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914775" y="2286000"/>
            <a:ext cx="13144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智能学习平台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762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多端无缝接入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876300" y="385762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支持手机、平板、电脑多设备登录，随时随地开启学习。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876300" y="47339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学习进度云端同步，切换设备不中断学习流程。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20097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智能课程推荐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209800" y="38576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基于学习行为分析，推送个性化课程内容。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209800" y="452437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动态调整推荐策略，提升内容相关性与学习效率。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33432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AI助教服务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543300" y="38576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提供7x24小时在线答疑，即时解决学习疑问。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43300" y="45243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支持语音与文本交互，增强学习互动体验。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6767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碎片化学习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876800" y="38576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课程模块短小精炼，适合零散时间高效学习。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876800" y="45243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一键续学功能，快速进入上次学习状态。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60102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学习行为分析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210300" y="3857625"/>
            <a:ext cx="100965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记录观看时长、答题情况等数据，生成学习画像。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210300" y="47339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识别薄弱环节，定向推荐巩固练习内容。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7343775" y="3529013"/>
            <a:ext cx="1104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进度实时同步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7543800" y="385762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所有设备共享最新学习进度，确保一致性。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7543800" y="4524375"/>
            <a:ext cx="10096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自动保存操作记录，避免重复学习或遗漏内容。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3579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9551" r="9551" t="0" b="0"/>
          <a:stretch/>
        </p:blipFill>
        <p:spPr>
          <a:xfrm>
            <a:off x="0" y="0"/>
            <a:ext cx="9144000" cy="63579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教务人员聚焦排课考勤、班级管控与报表生成，要求操作便捷与数据可视化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43386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1797" y="3405188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81050" y="4633913"/>
            <a:ext cx="9024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批量导入课程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04800" y="5100638"/>
            <a:ext cx="18549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支持一次性导入多个课程计划，减少手动录入工作量。系统自动识别课程信息，提升排课初始效率。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1982391" y="4162425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721644" y="1866900"/>
            <a:ext cx="9024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智能避让冲突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245394" y="2333625"/>
            <a:ext cx="18549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自动检测时间与资源冲突，优化排课逻辑。避免教室、教师或学生时间重叠问题。确保课表合理性。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2922984" y="3405188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2662238" y="4633913"/>
            <a:ext cx="9024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一键发布课表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2185988" y="5100638"/>
            <a:ext cx="18549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完成排课后可快速发布至相关用户端。提高信息传递效率，减少沟通成本。实现即时同步。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863578" y="4162425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3602831" y="1866900"/>
            <a:ext cx="9024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在线签到管理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126581" y="2333625"/>
            <a:ext cx="18549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支持实时在线签到功能，记录学生出勤情况。结合地理位置或验证码防代签。提升考勤准确性。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804172" y="3405188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4543425" y="4633913"/>
            <a:ext cx="9024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学习时长统计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4067175" y="5100638"/>
            <a:ext cx="18549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自动追踪学生学习时长，生成个人学习数据。帮助教师评估参与度。为教学调整提供依据。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5744766" y="4162425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5484019" y="1866900"/>
            <a:ext cx="9024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缺勤预警机制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5007769" y="2333625"/>
            <a:ext cx="18549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系统自动识别异常出勤并触发预警。通知教师或管理人员及时干预。增强学生管理主动性。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6685359" y="3405188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350" dirty="0"/>
          </a:p>
        </p:txBody>
      </p:sp>
      <p:sp>
        <p:nvSpPr>
          <p:cNvPr id="26" name="Text 22"/>
          <p:cNvSpPr/>
          <p:nvPr/>
        </p:nvSpPr>
        <p:spPr>
          <a:xfrm>
            <a:off x="6424613" y="4633913"/>
            <a:ext cx="9024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权限进度管控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5948363" y="5100638"/>
            <a:ext cx="1854994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按班级设置学习权限与内容开放节奏。支持进度锁控，确保学习顺序。提升教学规范性。</a:t>
            </a:r>
            <a:endParaRPr lang="en-US" sz="1050" dirty="0"/>
          </a:p>
        </p:txBody>
      </p:sp>
      <p:sp>
        <p:nvSpPr>
          <p:cNvPr id="28" name="Text 24"/>
          <p:cNvSpPr/>
          <p:nvPr/>
        </p:nvSpPr>
        <p:spPr>
          <a:xfrm>
            <a:off x="7625953" y="4162425"/>
            <a:ext cx="3810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08</a:t>
            </a:r>
            <a:endParaRPr lang="en-US" sz="1350" dirty="0"/>
          </a:p>
        </p:txBody>
      </p:sp>
      <p:sp>
        <p:nvSpPr>
          <p:cNvPr id="29" name="Text 25"/>
          <p:cNvSpPr/>
          <p:nvPr/>
        </p:nvSpPr>
        <p:spPr>
          <a:xfrm>
            <a:off x="7365206" y="1866900"/>
            <a:ext cx="9024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数据报表生成</a:t>
            </a:r>
            <a:endParaRPr lang="en-US" sz="1200" dirty="0"/>
          </a:p>
        </p:txBody>
      </p:sp>
      <p:sp>
        <p:nvSpPr>
          <p:cNvPr id="30" name="Text 26"/>
          <p:cNvSpPr/>
          <p:nvPr/>
        </p:nvSpPr>
        <p:spPr>
          <a:xfrm>
            <a:off x="6888956" y="2333625"/>
            <a:ext cx="1854994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自动生成学习进度、完课率与测评结果报表。支持多维度筛选与导出。助力教学运营决策。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营销人员依赖活动配置、渠道追踪与效果归因，期望无缝对接微信生态实现低成本获客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84785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215979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活动配置灵活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245030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支持拼团、砍价、秒杀等多样化营销活动快速创建与发布，降低运营门槛。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72000" y="184785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215979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渠道效果追踪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45030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实时监控各渠道转化数据，精准分析流量来源与用户行为路径，优化投放策略。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00050" y="325755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569494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微信生态打通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860006"/>
            <a:ext cx="2571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深度集成公众号、小程序、企业微信，实现用户沉淀与裂变传播闭环。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6452" b="6452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11977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26920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调研背景与核心目标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51685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6143625" y="11977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6610350" y="1269206"/>
            <a:ext cx="19621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主流MOOC平台功能与模式对比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610350" y="172640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20359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10740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平台核心功能体系拆解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35505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143625" y="20359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6610350" y="210740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分角色用户需求与使用场景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610350" y="235505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26646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273605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技术架构与性能关键要求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298370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6143625" y="266461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3" name="Text 19"/>
          <p:cNvSpPr/>
          <p:nvPr/>
        </p:nvSpPr>
        <p:spPr>
          <a:xfrm>
            <a:off x="6610350" y="273605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数据管理机制与接口规范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6610350" y="298370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3524250" y="3293269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3990975" y="336470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总结与实施路径建议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3990975" y="3612356"/>
            <a:ext cx="1962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技术架构与性能关键要求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采用SaaS微服务架构，支持模块化扩展与多端（PC/APP/H5/小程序）数据同步，降低机构部署门槛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20395" b="20395"/>
          <a:stretch/>
        </p:blipFill>
        <p:spPr>
          <a:xfrm>
            <a:off x="571500" y="182880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4480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SaaS架构优势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6957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基于云端部署，开箱即用，免运维，显著降低机构技术门槛与初期投入成本。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20395" b="20395"/>
          <a:stretch/>
        </p:blipFill>
        <p:spPr>
          <a:xfrm>
            <a:off x="3365500" y="1828800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4480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微服务设计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6957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模块解耦，独立部署与扩展，保障系统高可用性与功能迭代灵活性。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20395" b="20395"/>
          <a:stretch/>
        </p:blipFill>
        <p:spPr>
          <a:xfrm>
            <a:off x="6159500" y="182880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4480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多端数据同步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6957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支持PC、APP、H5、小程序四端学习进度与操作数据实时同步，提升用户体验一致性。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保障高性能体验：用户操作响应≤2秒，直播连麦延迟≤200ms，支持万人并发在线学习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极速响应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6479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系统核心操作响应时间控制在2秒内，确保用户流畅使用课程浏览、学习进度更新等高频功能。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低延迟直播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6479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采用SVC分层编码与边缘节点加速，实现跨区域直播连麦延迟低于200毫秒，保障实时互动质量。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40030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高并发承载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64795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支持万人同时在线学习，通过负载均衡与弹性扩容机制，稳定应对大规模直播课与考试场景峰值压力。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建立高等级安全防护体系，通过三级等保认证、数据加密存储与灾备机制确保系统稳定可靠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4003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7289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等保合规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97656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通过阿里云三级等保认证，构建合法合规的安全基线，提升平台公信力与数据安全保障能力。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4003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7289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数据加密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97656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用户敏感信息与学习数据全程加密存储与传输，防止泄露，保障隐私安全与系统可信性。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400300"/>
            <a:ext cx="24130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728913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灾备机制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976563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部署分布式防火墙与服务器灾备方案，支持快速故障切换与数据恢复，确保服务高可用。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数据管理机制与接口规范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225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整合用户注册信息、学习行为日志、测评结果与营销活动数据，形成结构化与非结构化混合数据池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539875" y="24003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9908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多源数据整合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2385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汇聚用户注册、学习行为、测评结果与营销活动等多维度数据，构建统一数据资产池。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33875" y="24003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365500" y="29908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混合数据类型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365500" y="32385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涵盖结构化（如成绩、订单）与非结构化（如视频、日志）数据，支持全场景分析需求。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127875" y="24003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500" y="29908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统一数据模型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159500" y="3238500"/>
            <a:ext cx="241300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建立标准化数据模型，实现异构数据融合，为后续处理与分析提供一致语义基础。</a:t>
            </a:r>
            <a:endParaRPr lang="en-US" sz="10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实施标准化数据处理流程：清洗去重→格式转换→统计分析→可视化呈现，支撑智能决策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25288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340042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数据清洗处理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3652838"/>
            <a:ext cx="23622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去除重复记录，纠正错误数据，确保数据准确性和一致性，为后续分析奠定基础。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263366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数据格式统一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2886075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将多源异构数据转换为标准格式，便于视频日志与测评结果的有效整合。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多源数据整合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119313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整合来自不同系统的原始数据，实现跨平台信息的协同与统一管理。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6186488" y="1971675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统计分析建模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6186488" y="2224088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基于清洗后数据构建学情模型，分析学习行为路径，挖掘潜在规律。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2738438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核心指标生成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2990850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生成知识点掌握率等关键指标，量化学生学习状态，支持精准教学判断。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35052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可视化结果呈现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3757613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通过图表与看板直观展示分析结果，帮助教师优化教学策略与决策效率。</a:t>
            </a:r>
            <a:endParaRPr lang="en-US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提供开放API接口，兼容HTTP/HTTPS/WebSocket协议，实现与ERP、CRM、OA系统的无缝集成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84785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20550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开放API体系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3455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提供标准化RESTful API，覆盖用户、课程、订单、学习记录等核心数据，支持第三方系统高效调用。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847850"/>
            <a:ext cx="4171950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20550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多协议兼容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3455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全面支持HTTP/HTTPS安全传输与WebSocket实时通信，满足同步请求与直播互动等多样化场景需求。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00050" y="325755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4647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系统无缝对接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7552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通过API实现与ERP、CRM、OA等企业系统数据互通，打破信息孤岛，统一机构业务流程。</a:t>
            </a:r>
            <a:endParaRPr lang="en-US" sz="10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4572000" y="3257550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464719"/>
            <a:ext cx="257175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安全接入控制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755231"/>
            <a:ext cx="25717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采用OAuth 2.0鉴权机制，支持IP白名单与接口调用频次限制，保障数据交互安全可控。</a:t>
            </a:r>
            <a:endParaRPr lang="en-US" sz="10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总结与实施路径建议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07</a:t>
            </a:r>
            <a:endParaRPr lang="en-US" sz="225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优先落地‘课程管理+直播录播+基础测评’核心功能，后续迭代AI学情分析与智能推荐等增值模块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847850"/>
            <a:ext cx="2781151" cy="22669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9795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核心先行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8846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聚焦教学闭环，优先上线课程管理、直播录播与基础测评功能，确保平台基本教学能力快速可用。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81201" y="1847850"/>
            <a:ext cx="2781151" cy="22669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69795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分阶段迭代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298846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MVP阶段验证核心流程，后续按季度迭代AI学情分析、智能推荐等高阶功能，控制开发风险。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62352" y="1847850"/>
            <a:ext cx="2781151" cy="22669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69795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价值递进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298846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从基础教学支撑到数据智能驱动，逐步提升平台对教与学的深度赋能，实现可持续演进。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调研背景与核心目标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推荐SaaS微服务架构作为技术底座，平衡开发成本、交付速度与长期扩展性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" y="1847850"/>
            <a:ext cx="2085975" cy="23383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架构优势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SaaS微服务支持快速部署与弹性扩展，降低机构技术门槛，实现高可用与易维护。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486025" y="1847850"/>
            <a:ext cx="2085975" cy="2338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83845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成本可控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838450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按需订阅服务，免去硬件投入与运维团队成本，适合中小机构轻量启动。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72000" y="1847850"/>
            <a:ext cx="2085975" cy="2338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24425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迭代高效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924425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模块化设计支持功能独立升级，保障核心服务稳定的同时加快新功能上线速度。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657975" y="1847850"/>
            <a:ext cx="2085975" cy="23383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010400" y="2628900"/>
            <a:ext cx="1381125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生态集成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7010400" y="2919412"/>
            <a:ext cx="1381125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通过标准化API与外部系统无缝对接，支撑未来业务拓展与数据打通需求。</a:t>
            </a:r>
            <a:endParaRPr lang="en-US" sz="10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34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1786" r="1786" t="0" b="0"/>
          <a:stretch/>
        </p:blipFill>
        <p:spPr>
          <a:xfrm>
            <a:off x="0" y="0"/>
            <a:ext cx="9144000" cy="53340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实施策略建议采用‘模块化迭代’：3个月内完成MVP上线，持续按季度优化功能与性能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81000" y="1828800"/>
            <a:ext cx="8382000" cy="3314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29088" y="3443287"/>
            <a:ext cx="8858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产品推进策略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2466975" y="1952625"/>
            <a:ext cx="9620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642D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MVP快速上线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419100" y="23241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首期聚焦核心教学功能，确保基础可用性。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19100" y="257175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三个月内完成开发并上线，验证产品价值。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581275" y="299085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99120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迭代规划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19100" y="3362325"/>
            <a:ext cx="259556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每季度持续更新功能模块，保持产品演进节奏。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19100" y="381952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逐步增加运营支持与数据分析能力。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2581275" y="42386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5BB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智能化提升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19100" y="46101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引入智能推荐算法，优化教学内容分发。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419100" y="485775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增强个性化学习路径设计，提升用户体验。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6076950" y="2057400"/>
            <a:ext cx="952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DBEB5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部署培训支持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129338" y="242887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提供系统化部署培训，帮助机构快速上手。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6129338" y="267652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配套详细操作手册与常见问题解答。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076950" y="3095625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C95598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运维指导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129338" y="346710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建立标准化运维流程，保障平台稳定运行。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129338" y="3714750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提供技术支持通道，及时响应机构反馈。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6076950" y="4133850"/>
            <a:ext cx="8477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615CE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推广赋能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6129338" y="450532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集成营销工具教程，助力机构自主推广。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6129338" y="4752975"/>
            <a:ext cx="2595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降低学习成本，提升产品采纳率和覆盖率。</a:t>
            </a:r>
            <a:endParaRPr lang="en-US" sz="10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2AA3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MOOC作为‘互联网+教育’的核心载体，在数字化转型中迎来爆发式增长，但功能同质化与体验瓶颈日益凸显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20395" b="20395"/>
          <a:stretch/>
        </p:blipFill>
        <p:spPr>
          <a:xfrm>
            <a:off x="571500" y="1828800"/>
            <a:ext cx="2413000" cy="14287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34480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行业加速发展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36957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MOOC成为教育数字化转型关键路径，疫情后用户规模与平台需求持续攀升。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20395" b="20395"/>
          <a:stretch/>
        </p:blipFill>
        <p:spPr>
          <a:xfrm>
            <a:off x="3365500" y="1828800"/>
            <a:ext cx="2413000" cy="14287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365500" y="34480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功能趋于同质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365500" y="36957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主流平台在课程管理、直播录播等基础功能上差异缩小，缺乏创新突破。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20395" b="20395"/>
          <a:stretch/>
        </p:blipFill>
        <p:spPr>
          <a:xfrm>
            <a:off x="6159500" y="1828800"/>
            <a:ext cx="2413000" cy="14287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59500" y="3448050"/>
            <a:ext cx="2413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体验瓶颈突出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159500" y="3695700"/>
            <a:ext cx="24130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交互设计薄弱、移动端适配差、学习反馈滞后，影响用户参与与完课率。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现有平台普遍存在交互薄弱、数据孤岛、内容质量不均及运营能力不足等痛点，亟需系统性优化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90625" y="2400300"/>
            <a:ext cx="476250" cy="476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500" y="29908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交互薄弱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32385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多数平台缺乏实时互动机制，师生交流依赖评论区，影响学习参与感与教学反馈效率。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2400300"/>
            <a:ext cx="476250" cy="4762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67000" y="29908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数据孤岛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667000" y="32385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用户行为、学习进度与运营数据分散在不同模块，难以打通分析，制约精准教学与运营决策。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381625" y="2400300"/>
            <a:ext cx="476250" cy="4762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62500" y="29908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质量参差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762500" y="32385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课程内容审核机制缺失，导致知识体系混乱、更新滞后，影响平台专业性与学员信任度。</a:t>
            </a:r>
            <a:endParaRPr lang="en-US" sz="10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477125" y="2400300"/>
            <a:ext cx="476250" cy="4762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858000" y="2990850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运营乏力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858000" y="3238500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营销工具单一，缺乏裂变设计与数据闭环，机构获客难、转化低、复购率提升受限。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本次调研旨在为自研平台提供决策依据，聚焦提升教学效率、优化学习体验与实现机构数据化运营三大价值目标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1000" y="1828800"/>
            <a:ext cx="8382000" cy="31051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5313" y="418594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平台对比分析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95313" y="4438352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对比主流平台功能与性能，识别优势与差距，为自研平台提供参考依据。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595313" y="3412927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用户痛点挖掘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95313" y="3665339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深入分析用户使用中的痛点，明确核心需求，指导功能优化方向。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95313" y="263991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功能优先级排序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595313" y="2892326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基于需求紧迫性与影响面，确定功能开发顺序，确保资源高效利用。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95313" y="18669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技术路径规划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595313" y="2119313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设计可行的技术实现路线，兼顾扩展性与稳定性，支撑长期发展。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6186488" y="186690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自动化工具应用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6186488" y="2119313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引入自动化工具减少重复操作，显著降低教师运营负担，提升执行效率。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6488" y="2639913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教学效率提升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186488" y="2892326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优化课程管理流程，增强教学互动机制，提高整体教学运行效率。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6186488" y="3412927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全端进度同步</a:t>
            </a:r>
            <a:endParaRPr lang="en-US" sz="1200" dirty="0"/>
          </a:p>
        </p:txBody>
      </p:sp>
      <p:sp>
        <p:nvSpPr>
          <p:cNvPr id="20" name="Text 16"/>
          <p:cNvSpPr/>
          <p:nvPr/>
        </p:nvSpPr>
        <p:spPr>
          <a:xfrm>
            <a:off x="6186488" y="3665339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实现多终端学习数据实时同步，保障学习连续性与数据一致性。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6186488" y="4185940"/>
            <a:ext cx="2362200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AI助教答疑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6186488" y="4438352"/>
            <a:ext cx="2362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集成AI助教提供即时答疑服务，优化学员体验，支持个性化学习路径。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647950"/>
            <a:ext cx="47625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主流MOOC平台功能与模式对比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FFFFFF">
                    <a:alpha val="96000"/>
                  </a:srgb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从SaaS网校、开源系统到综合平台，不同类型在功能闭环、定制能力与部署成本上呈现显著差异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SaaS网校优势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571500" y="2976563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云朵课堂等SaaS平台提供全流程闭环功能，低延迟直播与丰富营销工具，适合中小机构快速上线。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26670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26670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开源系统特点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667000" y="2976563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Moodle高度可定制且插件生态丰富，但需技术团队维护，适合有开发能力的院校自主搭建。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7625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47625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综合平台局限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762500" y="2976563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网易云课堂资源丰富但定制化弱，品牌感不足，难以满足机构个性化运营与教学管理需求。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858000" y="2400300"/>
            <a:ext cx="1714500" cy="21431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AA3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6858000" y="2728913"/>
            <a:ext cx="17145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部署成本差异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858000" y="2976563"/>
            <a:ext cx="1714500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SaaS模式部署快、成本低；自建开源系统周期长、运维重，仅大型机构具备实施条件。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5241" b="5241"/>
          <a:stretch/>
        </p:blipFill>
        <p:spPr>
          <a:xfrm>
            <a:off x="0" y="0"/>
            <a:ext cx="9144000" cy="163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云朵课堂实现全流程覆盖与低延迟直播，Moodle具备高度可扩展性但依赖技术团队维护，网易云课堂资源丰富但定制受限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1143000"/>
            <a:ext cx="8001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00050" y="1847850"/>
            <a:ext cx="2781151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628900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云朵课堂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2919412"/>
            <a:ext cx="2076301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提供课程、直播、营销一体化闭环，支持低延迟互动教学，适合无技术团队的中小型机构快速上线运营。</a:t>
            </a:r>
            <a:endParaRPr lang="en-US" sz="10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181201" y="1847850"/>
            <a:ext cx="2781151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533626" y="2628900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Moodle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3533626" y="2919412"/>
            <a:ext cx="2076301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开源系统高度灵活，插件生态丰富，但需专业团队维护，适合有定制开发能力的院校或大型教育机构。</a:t>
            </a:r>
            <a:endParaRPr lang="en-US" sz="10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62352" y="1847850"/>
            <a:ext cx="2781151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14777" y="2697956"/>
            <a:ext cx="2076301" cy="2524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网易云课堂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314777" y="2988469"/>
            <a:ext cx="207630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课程资源广泛，品牌曝光强，但定制化能力弱，难以满足机构个性化运营与数据自主管控需求。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2025-11-16T01:37:04Z</dcterms:created>
  <dcterms:modified xsi:type="dcterms:W3CDTF">2025-11-16T01:37:04Z</dcterms:modified>
</cp:coreProperties>
</file>

<file path=docProps/custom.xml><?xml version="1.0" encoding="utf-8"?>
<ns0:Properties xmlns:ns0="http://schemas.openxmlformats.org/officeDocument/2006/custom-properties" xmlns:ns1="http://schemas.openxmlformats.org/officeDocument/2006/docPropsVTypes" xmlns="http://schemas.openxmlformats.org/officeDocument/2006/custom-properties" xmlns:vt="http://schemas.openxmlformats.org/officeDocument/2006/docPropsVTypes">
  <ns0:property fmtid="{D5CDD505-2E9C-101B-9397-08002B2CF9AE}" pid="2" name="AIGC">
    <ns1:lpwstr>{"Label": 1, "ContentProducer": "001191330110MADHPQQY7L10000", "ProduceID": "c9bcd352708f3c550e36c274f12f1176", "ReservedCode1": "fd6ccf91795c453df118812d8b726c1d7ba6d4918c608cf188a439d3d5b26d4c", "ContentPropagator": "001191330110MADHPQQY7L10000", "PropagateID": "c9bcd352708f3c550e36c274f12f1176", "ReservedCode2": ""}</ns1:lpwstr>
  </ns0:property>
</ns0:Properties>
</file>